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Raleway"/>
      <p:regular r:id="rId22"/>
      <p:bold r:id="rId23"/>
      <p:italic r:id="rId24"/>
      <p:boldItalic r:id="rId25"/>
    </p:embeddedFont>
    <p:embeddedFont>
      <p:font typeface="La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59C69D1-AA7A-4B16-891C-364F8BFF52B3}">
  <a:tblStyle styleId="{259C69D1-AA7A-4B16-891C-364F8BFF52B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Raleway-regular.fntdata"/><Relationship Id="rId21" Type="http://schemas.openxmlformats.org/officeDocument/2006/relationships/slide" Target="slides/slide15.xml"/><Relationship Id="rId24" Type="http://schemas.openxmlformats.org/officeDocument/2006/relationships/font" Target="fonts/Raleway-italic.fntdata"/><Relationship Id="rId23" Type="http://schemas.openxmlformats.org/officeDocument/2006/relationships/font" Target="fonts/Raleway-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Lato-regular.fntdata"/><Relationship Id="rId25" Type="http://schemas.openxmlformats.org/officeDocument/2006/relationships/font" Target="fonts/Raleway-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ato-boldItalic.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interactivedynamicvideo.com/"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bc3b686cc2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bc3b686cc2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bc699e818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bc699e818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bc699e818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bc699e818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bc699e818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bc699e818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bc699e818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bc699e818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bc3b686cc2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bc3b686cc2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bc3b686cc2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bc3b686cc2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The world around is always moving. We are not always cognizant of it, but if we look close enough, everything is moving and objects are almost always subject to some forces. A lot of the movement happens in the form of vibrations, which are we can’t always pick up or take apart with just our eyes.</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But analysing and understanding how objects vibrate can tell a great deal about their material properties, how they would likely move and so on. In this project, using</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only video and no prior information on its structure, material etc., we wish to understand and extract information on how objects likely move.</a:t>
            </a:r>
            <a:endParaRPr sz="14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bc3b686cc2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bc3b686cc2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If we have knowledge about the degrees of freedom of an object, and information about the dynamics of an object</a:t>
            </a:r>
            <a:r>
              <a:rPr lang="en" sz="1200">
                <a:solidFill>
                  <a:schemeClr val="dk1"/>
                </a:solidFill>
              </a:rPr>
              <a:t>, </a:t>
            </a:r>
            <a:r>
              <a:rPr lang="en" sz="1200">
                <a:solidFill>
                  <a:schemeClr val="dk1"/>
                </a:solidFill>
              </a:rPr>
              <a:t>we can predict how it will deform on the application of forces. However, in the real world, it’s very hard to always have prior knowledge about how arbitrary objects move and deform on application of forces. This would however be very useful in various scenarios. Be it better understanding how bridges respond to stress, or just animate arbitrary objects, which opens up endless possibilities in content generation, filming, augmented reality experiences etc.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rPr lang="en" sz="1200">
                <a:solidFill>
                  <a:schemeClr val="dk1"/>
                </a:solidFill>
              </a:rPr>
              <a:t>While we might not have all the information above, we can get video of the object under forces very easily. If we can extract the ’motion basis’ of an object, we can subject it to other arbitrary forces, and get an approximate response of the object to the same. This can help us discover plausible manipulations of the object, and how the object will deform on the application of forces (assuming no structural damage).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Our project is based on Abe Davis’ paper from 2015, </a:t>
            </a:r>
            <a:r>
              <a:rPr lang="en" sz="1200"/>
              <a:t>Interactive</a:t>
            </a:r>
            <a:r>
              <a:rPr lang="en" sz="1200"/>
              <a:t> Dynamic Video, </a:t>
            </a:r>
            <a:r>
              <a:rPr lang="en" sz="1200" u="sng">
                <a:solidFill>
                  <a:schemeClr val="hlink"/>
                </a:solidFill>
                <a:hlinkClick r:id="rId2"/>
              </a:rPr>
              <a:t>http://www.interactivedynamicvideo.com/</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bc3b686cc2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bc3b686cc2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Our work combines, takes inspiration and builds on growth of a few different directions.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The first is the work on the theory of vibrations, and how vibrations, forces, and object properties combine.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The second relates to physically-based animation, which </a:t>
            </a:r>
            <a:r>
              <a:rPr lang="en" sz="1400">
                <a:solidFill>
                  <a:schemeClr val="dk1"/>
                </a:solidFill>
              </a:rPr>
              <a:t>use modal analysis to reduce the degrees of freedom but often assume some geometric knowledge,</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Motion Magnification, Extracting of Vibration modes and how we bring these two together </a:t>
            </a:r>
            <a:r>
              <a:rPr lang="en" sz="1400">
                <a:solidFill>
                  <a:schemeClr val="dk1"/>
                </a:solidFill>
              </a:rPr>
              <a:t>is another important part of our work</a:t>
            </a:r>
            <a:r>
              <a:rPr lang="en" sz="1400">
                <a:solidFill>
                  <a:schemeClr val="dk1"/>
                </a:solidFill>
              </a:rPr>
              <a:t>. Vibration modes are usually obtained with actual </a:t>
            </a:r>
            <a:r>
              <a:rPr lang="en" sz="1400">
                <a:solidFill>
                  <a:schemeClr val="dk1"/>
                </a:solidFill>
              </a:rPr>
              <a:t>accelerometers</a:t>
            </a:r>
            <a:r>
              <a:rPr lang="en" sz="1400">
                <a:solidFill>
                  <a:schemeClr val="dk1"/>
                </a:solidFill>
              </a:rPr>
              <a:t> and other sensors on our objects of interest. Using only video however, we can do so by magnifying motions that exist in it. </a:t>
            </a:r>
            <a:endParaRPr sz="14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bc3b686cc2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bc3b686cc2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In order to understand and simulate the effect of forces on our objects of interest we must relate local object motion, forces, and frequencies of motion we can observe. We can do some by considering the spring equation shown above.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solidFill>
                  <a:schemeClr val="dk1"/>
                </a:solidFill>
              </a:rPr>
              <a:t>The eigenmodes of this system are the orthogonal solutions to the generalized eigenvalue problem given by eq2</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Upon making some further </a:t>
            </a:r>
            <a:r>
              <a:rPr lang="en" sz="1400">
                <a:solidFill>
                  <a:schemeClr val="dk1"/>
                </a:solidFill>
              </a:rPr>
              <a:t>simplifying</a:t>
            </a:r>
            <a:r>
              <a:rPr lang="en" sz="1400">
                <a:solidFill>
                  <a:schemeClr val="dk1"/>
                </a:solidFill>
              </a:rPr>
              <a:t> assumptions and solving further we get the relation relating the quantities we wanted in eq3</a:t>
            </a:r>
            <a:endParaRPr sz="14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bc3b686cc2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bc3b686cc2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bc3b686cc2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bc3b686cc2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bc3b686cc2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bc3b686cc2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bc3b686cc2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bc3b686cc2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drive.google.com/file/d/1Sc0BkDyJRkhmq-F5KtJhTbGzrkVdXmGD/view" TargetMode="External"/><Relationship Id="rId4" Type="http://schemas.openxmlformats.org/officeDocument/2006/relationships/image" Target="../media/image1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23.png"/><Relationship Id="rId6"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www.interactivedynamicvideo.com/ISMB_Davis_2015.pdf" TargetMode="External"/><Relationship Id="rId4" Type="http://schemas.openxmlformats.org/officeDocument/2006/relationships/hyperlink" Target="http://www.abedavis.com/thesis.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www.youtube.com/watch?v=y4OOeLOiiRA" TargetMode="External"/><Relationship Id="rId4" Type="http://schemas.openxmlformats.org/officeDocument/2006/relationships/image" Target="../media/image16.jpg"/><Relationship Id="rId5" Type="http://schemas.openxmlformats.org/officeDocument/2006/relationships/hyperlink" Target="http://www.youtube.com/watch?v=2t2xxKMN-Ic" TargetMode="External"/><Relationship Id="rId6" Type="http://schemas.openxmlformats.org/officeDocument/2006/relationships/image" Target="../media/image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drive.google.com/file/d/1N2BecTSI6jAvVtAIW6oKHFkxuwewLdzl/view" TargetMode="External"/><Relationship Id="rId4"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9.pn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Computational Photography- Final Project</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Anirudha Ramesh (aramesh3)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165" name="Google Shape;165;p2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Example one - variation across time-step. Reduced smoothing to show displacements more clearly.</a:t>
            </a:r>
            <a:endParaRPr/>
          </a:p>
        </p:txBody>
      </p:sp>
      <p:pic>
        <p:nvPicPr>
          <p:cNvPr id="166" name="Google Shape;166;p22"/>
          <p:cNvPicPr preferRelativeResize="0"/>
          <p:nvPr/>
        </p:nvPicPr>
        <p:blipFill>
          <a:blip r:embed="rId3">
            <a:alphaModFix/>
          </a:blip>
          <a:stretch>
            <a:fillRect/>
          </a:stretch>
        </p:blipFill>
        <p:spPr>
          <a:xfrm>
            <a:off x="223925" y="2819662"/>
            <a:ext cx="1845426" cy="1384075"/>
          </a:xfrm>
          <a:prstGeom prst="rect">
            <a:avLst/>
          </a:prstGeom>
          <a:noFill/>
          <a:ln>
            <a:noFill/>
          </a:ln>
        </p:spPr>
      </p:pic>
      <p:pic>
        <p:nvPicPr>
          <p:cNvPr id="167" name="Google Shape;167;p22"/>
          <p:cNvPicPr preferRelativeResize="0"/>
          <p:nvPr/>
        </p:nvPicPr>
        <p:blipFill>
          <a:blip r:embed="rId4">
            <a:alphaModFix/>
          </a:blip>
          <a:stretch>
            <a:fillRect/>
          </a:stretch>
        </p:blipFill>
        <p:spPr>
          <a:xfrm>
            <a:off x="2300050" y="2857787"/>
            <a:ext cx="1743774" cy="1307838"/>
          </a:xfrm>
          <a:prstGeom prst="rect">
            <a:avLst/>
          </a:prstGeom>
          <a:noFill/>
          <a:ln>
            <a:noFill/>
          </a:ln>
        </p:spPr>
      </p:pic>
      <p:pic>
        <p:nvPicPr>
          <p:cNvPr id="168" name="Google Shape;168;p22"/>
          <p:cNvPicPr preferRelativeResize="0"/>
          <p:nvPr/>
        </p:nvPicPr>
        <p:blipFill>
          <a:blip r:embed="rId5">
            <a:alphaModFix/>
          </a:blip>
          <a:stretch>
            <a:fillRect/>
          </a:stretch>
        </p:blipFill>
        <p:spPr>
          <a:xfrm>
            <a:off x="4437125" y="2819661"/>
            <a:ext cx="1845426" cy="1384088"/>
          </a:xfrm>
          <a:prstGeom prst="rect">
            <a:avLst/>
          </a:prstGeom>
          <a:noFill/>
          <a:ln>
            <a:noFill/>
          </a:ln>
        </p:spPr>
      </p:pic>
      <p:pic>
        <p:nvPicPr>
          <p:cNvPr id="169" name="Google Shape;169;p22"/>
          <p:cNvPicPr preferRelativeResize="0"/>
          <p:nvPr/>
        </p:nvPicPr>
        <p:blipFill>
          <a:blip r:embed="rId6">
            <a:alphaModFix/>
          </a:blip>
          <a:stretch>
            <a:fillRect/>
          </a:stretch>
        </p:blipFill>
        <p:spPr>
          <a:xfrm>
            <a:off x="6808100" y="2781337"/>
            <a:ext cx="1947626" cy="1460725"/>
          </a:xfrm>
          <a:prstGeom prst="rect">
            <a:avLst/>
          </a:prstGeom>
          <a:noFill/>
          <a:ln>
            <a:noFill/>
          </a:ln>
        </p:spPr>
      </p:pic>
      <p:cxnSp>
        <p:nvCxnSpPr>
          <p:cNvPr id="170" name="Google Shape;170;p22"/>
          <p:cNvCxnSpPr>
            <a:stCxn id="166" idx="3"/>
            <a:endCxn id="167" idx="1"/>
          </p:cNvCxnSpPr>
          <p:nvPr/>
        </p:nvCxnSpPr>
        <p:spPr>
          <a:xfrm>
            <a:off x="2069350" y="3511700"/>
            <a:ext cx="230700" cy="0"/>
          </a:xfrm>
          <a:prstGeom prst="straightConnector1">
            <a:avLst/>
          </a:prstGeom>
          <a:noFill/>
          <a:ln cap="flat" cmpd="sng" w="9525">
            <a:solidFill>
              <a:schemeClr val="dk2"/>
            </a:solidFill>
            <a:prstDash val="solid"/>
            <a:round/>
            <a:headEnd len="med" w="med" type="none"/>
            <a:tailEnd len="med" w="med" type="triangle"/>
          </a:ln>
        </p:spPr>
      </p:cxnSp>
      <p:cxnSp>
        <p:nvCxnSpPr>
          <p:cNvPr id="171" name="Google Shape;171;p22"/>
          <p:cNvCxnSpPr>
            <a:stCxn id="167" idx="3"/>
            <a:endCxn id="168" idx="1"/>
          </p:cNvCxnSpPr>
          <p:nvPr/>
        </p:nvCxnSpPr>
        <p:spPr>
          <a:xfrm>
            <a:off x="4043824" y="3511706"/>
            <a:ext cx="393300" cy="0"/>
          </a:xfrm>
          <a:prstGeom prst="straightConnector1">
            <a:avLst/>
          </a:prstGeom>
          <a:noFill/>
          <a:ln cap="flat" cmpd="sng" w="9525">
            <a:solidFill>
              <a:schemeClr val="dk2"/>
            </a:solidFill>
            <a:prstDash val="solid"/>
            <a:round/>
            <a:headEnd len="med" w="med" type="none"/>
            <a:tailEnd len="med" w="med" type="triangle"/>
          </a:ln>
        </p:spPr>
      </p:cxnSp>
      <p:cxnSp>
        <p:nvCxnSpPr>
          <p:cNvPr id="172" name="Google Shape;172;p22"/>
          <p:cNvCxnSpPr>
            <a:endCxn id="169" idx="1"/>
          </p:cNvCxnSpPr>
          <p:nvPr/>
        </p:nvCxnSpPr>
        <p:spPr>
          <a:xfrm>
            <a:off x="6282500" y="3511700"/>
            <a:ext cx="5256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br>
              <a:rPr lang="en"/>
            </a:br>
            <a:endParaRPr/>
          </a:p>
        </p:txBody>
      </p:sp>
      <p:sp>
        <p:nvSpPr>
          <p:cNvPr id="178" name="Google Shape;178;p23"/>
          <p:cNvSpPr txBox="1"/>
          <p:nvPr>
            <p:ph idx="1" type="body"/>
          </p:nvPr>
        </p:nvSpPr>
        <p:spPr>
          <a:xfrm>
            <a:off x="729450" y="2078875"/>
            <a:ext cx="7688700" cy="601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Variation across objects</a:t>
            </a:r>
            <a:endParaRPr/>
          </a:p>
        </p:txBody>
      </p:sp>
      <p:pic>
        <p:nvPicPr>
          <p:cNvPr id="179" name="Google Shape;179;p23"/>
          <p:cNvPicPr preferRelativeResize="0"/>
          <p:nvPr/>
        </p:nvPicPr>
        <p:blipFill>
          <a:blip r:embed="rId3">
            <a:alphaModFix/>
          </a:blip>
          <a:stretch>
            <a:fillRect/>
          </a:stretch>
        </p:blipFill>
        <p:spPr>
          <a:xfrm>
            <a:off x="1118350" y="2571750"/>
            <a:ext cx="2957501" cy="2218126"/>
          </a:xfrm>
          <a:prstGeom prst="rect">
            <a:avLst/>
          </a:prstGeom>
          <a:noFill/>
          <a:ln>
            <a:noFill/>
          </a:ln>
        </p:spPr>
      </p:pic>
      <p:pic>
        <p:nvPicPr>
          <p:cNvPr id="180" name="Google Shape;180;p23"/>
          <p:cNvPicPr preferRelativeResize="0"/>
          <p:nvPr/>
        </p:nvPicPr>
        <p:blipFill>
          <a:blip r:embed="rId4">
            <a:alphaModFix/>
          </a:blip>
          <a:stretch>
            <a:fillRect/>
          </a:stretch>
        </p:blipFill>
        <p:spPr>
          <a:xfrm>
            <a:off x="5135450" y="2571750"/>
            <a:ext cx="2839952" cy="2129950"/>
          </a:xfrm>
          <a:prstGeom prst="rect">
            <a:avLst/>
          </a:prstGeom>
          <a:noFill/>
          <a:ln>
            <a:noFill/>
          </a:ln>
        </p:spPr>
      </p:pic>
      <p:sp>
        <p:nvSpPr>
          <p:cNvPr id="181" name="Google Shape;181;p23"/>
          <p:cNvSpPr txBox="1"/>
          <p:nvPr/>
        </p:nvSpPr>
        <p:spPr>
          <a:xfrm>
            <a:off x="1072125" y="4734925"/>
            <a:ext cx="3128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Lato"/>
                <a:ea typeface="Lato"/>
                <a:cs typeface="Lato"/>
                <a:sym typeface="Lato"/>
              </a:rPr>
              <a:t>Force applied on tower-0 (minimal motion corresponds to what we saw in the video)</a:t>
            </a:r>
            <a:endParaRPr sz="900">
              <a:latin typeface="Lato"/>
              <a:ea typeface="Lato"/>
              <a:cs typeface="Lato"/>
              <a:sym typeface="Lato"/>
            </a:endParaRPr>
          </a:p>
        </p:txBody>
      </p:sp>
      <p:sp>
        <p:nvSpPr>
          <p:cNvPr id="182" name="Google Shape;182;p23"/>
          <p:cNvSpPr txBox="1"/>
          <p:nvPr/>
        </p:nvSpPr>
        <p:spPr>
          <a:xfrm>
            <a:off x="5652425" y="4734925"/>
            <a:ext cx="1954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Lato"/>
                <a:ea typeface="Lato"/>
                <a:cs typeface="Lato"/>
                <a:sym typeface="Lato"/>
              </a:rPr>
              <a:t>Same force applied on tower-2</a:t>
            </a:r>
            <a:endParaRPr sz="900">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188" name="Google Shape;188;p2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Variation wrt to changing forces, and locations on the same object.</a:t>
            </a:r>
            <a:endParaRPr/>
          </a:p>
        </p:txBody>
      </p:sp>
      <p:pic>
        <p:nvPicPr>
          <p:cNvPr id="189" name="Google Shape;189;p24" title="YoutubeBridge.mp4">
            <a:hlinkClick r:id="rId3"/>
          </p:cNvPr>
          <p:cNvPicPr preferRelativeResize="0"/>
          <p:nvPr/>
        </p:nvPicPr>
        <p:blipFill>
          <a:blip r:embed="rId4">
            <a:alphaModFix/>
          </a:blip>
          <a:stretch>
            <a:fillRect/>
          </a:stretch>
        </p:blipFill>
        <p:spPr>
          <a:xfrm>
            <a:off x="866350" y="2611775"/>
            <a:ext cx="2620900" cy="1965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195" name="Google Shape;195;p25"/>
          <p:cNvSpPr txBox="1"/>
          <p:nvPr>
            <p:ph idx="1" type="body"/>
          </p:nvPr>
        </p:nvSpPr>
        <p:spPr>
          <a:xfrm>
            <a:off x="727650" y="18006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Variation wrt to changing forces, and locations on the same object.</a:t>
            </a:r>
            <a:endParaRPr/>
          </a:p>
        </p:txBody>
      </p:sp>
      <p:graphicFrame>
        <p:nvGraphicFramePr>
          <p:cNvPr id="196" name="Google Shape;196;p25"/>
          <p:cNvGraphicFramePr/>
          <p:nvPr/>
        </p:nvGraphicFramePr>
        <p:xfrm>
          <a:off x="368950" y="2187363"/>
          <a:ext cx="3000000" cy="3000000"/>
        </p:xfrm>
        <a:graphic>
          <a:graphicData uri="http://schemas.openxmlformats.org/drawingml/2006/table">
            <a:tbl>
              <a:tblPr>
                <a:noFill/>
                <a:tableStyleId>{259C69D1-AA7A-4B16-891C-364F8BFF52B3}</a:tableStyleId>
              </a:tblPr>
              <a:tblGrid>
                <a:gridCol w="2825800"/>
                <a:gridCol w="2825800"/>
                <a:gridCol w="2825800"/>
              </a:tblGrid>
              <a:tr h="5359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Location-1</a:t>
                      </a:r>
                      <a:endParaRPr/>
                    </a:p>
                  </a:txBody>
                  <a:tcPr marT="91425" marB="91425" marR="91425" marL="91425"/>
                </a:tc>
                <a:tc>
                  <a:txBody>
                    <a:bodyPr/>
                    <a:lstStyle/>
                    <a:p>
                      <a:pPr indent="0" lvl="0" marL="0" rtl="0" algn="l">
                        <a:spcBef>
                          <a:spcPts val="0"/>
                        </a:spcBef>
                        <a:spcAft>
                          <a:spcPts val="0"/>
                        </a:spcAft>
                        <a:buNone/>
                      </a:pPr>
                      <a:r>
                        <a:rPr lang="en"/>
                        <a:t>Location-2</a:t>
                      </a:r>
                      <a:endParaRPr/>
                    </a:p>
                  </a:txBody>
                  <a:tcPr marT="91425" marB="91425" marR="91425" marL="91425"/>
                </a:tc>
              </a:tr>
              <a:tr h="1247325">
                <a:tc>
                  <a:txBody>
                    <a:bodyPr/>
                    <a:lstStyle/>
                    <a:p>
                      <a:pPr indent="0" lvl="0" marL="0" rtl="0" algn="l">
                        <a:spcBef>
                          <a:spcPts val="0"/>
                        </a:spcBef>
                        <a:spcAft>
                          <a:spcPts val="0"/>
                        </a:spcAft>
                        <a:buNone/>
                      </a:pPr>
                      <a:r>
                        <a:rPr lang="en"/>
                        <a:t>Force f</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1111275">
                <a:tc>
                  <a:txBody>
                    <a:bodyPr/>
                    <a:lstStyle/>
                    <a:p>
                      <a:pPr indent="0" lvl="0" marL="0" rtl="0" algn="l">
                        <a:spcBef>
                          <a:spcPts val="0"/>
                        </a:spcBef>
                        <a:spcAft>
                          <a:spcPts val="0"/>
                        </a:spcAft>
                        <a:buNone/>
                      </a:pPr>
                      <a:r>
                        <a:rPr lang="en"/>
                        <a:t>Force f/10</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197" name="Google Shape;197;p25"/>
          <p:cNvPicPr preferRelativeResize="0"/>
          <p:nvPr/>
        </p:nvPicPr>
        <p:blipFill>
          <a:blip r:embed="rId3">
            <a:alphaModFix/>
          </a:blip>
          <a:stretch>
            <a:fillRect/>
          </a:stretch>
        </p:blipFill>
        <p:spPr>
          <a:xfrm>
            <a:off x="3582400" y="3793425"/>
            <a:ext cx="1718050" cy="1288525"/>
          </a:xfrm>
          <a:prstGeom prst="rect">
            <a:avLst/>
          </a:prstGeom>
          <a:noFill/>
          <a:ln>
            <a:noFill/>
          </a:ln>
        </p:spPr>
      </p:pic>
      <p:pic>
        <p:nvPicPr>
          <p:cNvPr id="198" name="Google Shape;198;p25"/>
          <p:cNvPicPr preferRelativeResize="0"/>
          <p:nvPr/>
        </p:nvPicPr>
        <p:blipFill>
          <a:blip r:embed="rId4">
            <a:alphaModFix/>
          </a:blip>
          <a:stretch>
            <a:fillRect/>
          </a:stretch>
        </p:blipFill>
        <p:spPr>
          <a:xfrm>
            <a:off x="3628188" y="2716487"/>
            <a:ext cx="1626467" cy="1219850"/>
          </a:xfrm>
          <a:prstGeom prst="rect">
            <a:avLst/>
          </a:prstGeom>
          <a:noFill/>
          <a:ln>
            <a:noFill/>
          </a:ln>
        </p:spPr>
      </p:pic>
      <p:pic>
        <p:nvPicPr>
          <p:cNvPr id="199" name="Google Shape;199;p25"/>
          <p:cNvPicPr preferRelativeResize="0"/>
          <p:nvPr/>
        </p:nvPicPr>
        <p:blipFill>
          <a:blip r:embed="rId5">
            <a:alphaModFix/>
          </a:blip>
          <a:stretch>
            <a:fillRect/>
          </a:stretch>
        </p:blipFill>
        <p:spPr>
          <a:xfrm>
            <a:off x="6491225" y="2682150"/>
            <a:ext cx="1718050" cy="1288537"/>
          </a:xfrm>
          <a:prstGeom prst="rect">
            <a:avLst/>
          </a:prstGeom>
          <a:noFill/>
          <a:ln>
            <a:noFill/>
          </a:ln>
        </p:spPr>
      </p:pic>
      <p:pic>
        <p:nvPicPr>
          <p:cNvPr id="200" name="Google Shape;200;p25"/>
          <p:cNvPicPr preferRelativeResize="0"/>
          <p:nvPr/>
        </p:nvPicPr>
        <p:blipFill>
          <a:blip r:embed="rId6">
            <a:alphaModFix/>
          </a:blip>
          <a:stretch>
            <a:fillRect/>
          </a:stretch>
        </p:blipFill>
        <p:spPr>
          <a:xfrm>
            <a:off x="6519150" y="3862100"/>
            <a:ext cx="1772250" cy="1329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Potential Improvements</a:t>
            </a:r>
            <a:endParaRPr/>
          </a:p>
        </p:txBody>
      </p:sp>
      <p:sp>
        <p:nvSpPr>
          <p:cNvPr id="206" name="Google Shape;206;p2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250">
                <a:solidFill>
                  <a:srgbClr val="000000"/>
                </a:solidFill>
                <a:latin typeface="Arial"/>
                <a:ea typeface="Arial"/>
                <a:cs typeface="Arial"/>
                <a:sym typeface="Arial"/>
              </a:rPr>
              <a:t>Object/Edge Aware Filtering instead of Gaussian</a:t>
            </a:r>
            <a:endParaRPr sz="1250">
              <a:solidFill>
                <a:srgbClr val="000000"/>
              </a:solidFill>
              <a:latin typeface="Arial"/>
              <a:ea typeface="Arial"/>
              <a:cs typeface="Arial"/>
              <a:sym typeface="Arial"/>
            </a:endParaRPr>
          </a:p>
          <a:p>
            <a:pPr indent="-307975" lvl="0" marL="457200" rtl="0" algn="l">
              <a:spcBef>
                <a:spcPts val="0"/>
              </a:spcBef>
              <a:spcAft>
                <a:spcPts val="0"/>
              </a:spcAft>
              <a:buClr>
                <a:srgbClr val="000000"/>
              </a:buClr>
              <a:buSzPts val="1250"/>
              <a:buFont typeface="Arial"/>
              <a:buChar char="-"/>
            </a:pPr>
            <a:r>
              <a:rPr lang="en" sz="1250">
                <a:solidFill>
                  <a:srgbClr val="000000"/>
                </a:solidFill>
                <a:latin typeface="Arial"/>
                <a:ea typeface="Arial"/>
                <a:cs typeface="Arial"/>
                <a:sym typeface="Arial"/>
              </a:rPr>
              <a:t>Can improve by tying in in-painting as well using newer diffusion models/GANs which we can train in condition with our produced displacement maps, and train in a self supervised manner since we have entire videos of these situations (i.e, future frames).</a:t>
            </a:r>
            <a:endParaRPr sz="1250">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References</a:t>
            </a:r>
            <a:endParaRPr/>
          </a:p>
        </p:txBody>
      </p:sp>
      <p:sp>
        <p:nvSpPr>
          <p:cNvPr id="212" name="Google Shape;212;p2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u="sng">
                <a:solidFill>
                  <a:schemeClr val="hlink"/>
                </a:solidFill>
                <a:hlinkClick r:id="rId3"/>
              </a:rPr>
              <a:t>http://www.interactivedynamicvideo.com/ISMB_Davis_2015.pdf</a:t>
            </a:r>
            <a:endParaRPr/>
          </a:p>
          <a:p>
            <a:pPr indent="-311150" lvl="0" marL="457200" rtl="0" algn="l">
              <a:spcBef>
                <a:spcPts val="0"/>
              </a:spcBef>
              <a:spcAft>
                <a:spcPts val="0"/>
              </a:spcAft>
              <a:buSzPts val="1300"/>
              <a:buChar char="-"/>
            </a:pPr>
            <a:r>
              <a:rPr lang="en" u="sng">
                <a:solidFill>
                  <a:schemeClr val="hlink"/>
                </a:solidFill>
                <a:hlinkClick r:id="rId4"/>
              </a:rPr>
              <a:t>http://www.abedavis.com/thesis.pdf</a:t>
            </a:r>
            <a:endParaRPr/>
          </a:p>
          <a:p>
            <a:pPr indent="-311150" lvl="0" marL="457200" rtl="0" algn="l">
              <a:spcBef>
                <a:spcPts val="0"/>
              </a:spcBef>
              <a:spcAft>
                <a:spcPts val="0"/>
              </a:spcAft>
              <a:buSzPts val="1300"/>
              <a:buChar char="-"/>
            </a:pPr>
            <a:r>
              <a:rPr lang="en"/>
              <a:t>https://github.com/berthyf96/visvib-tomography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Motivation</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descr="This video provides 8 HOURS of relaxing distant ocean wave sounds. &#10;Ideal for relaxing, studying a meditating. &#10;&#10;Hope you enjoy.&#10;&#10;This channel is made up of videos with images and audio, and videos without images and just audio, using black screen. &#10;The purpose of the black screen is to remove most if not all the light and leave you with the sound to aid sleep and relaxation. &#10;&#10;Don't forget to like the video and subscribe to the channel so you never miss a video release.&#10;&#10;Hope you have a great day :-)&#10;&#10;#WaveSounds #AmbientSounds #RelaxingOceanSounds #Ambience #RelaxingSounds" id="94" name="Google Shape;94;p14" title="Beautiful palm trees gently blowing in the wind with distant wave sounds. Perfectly relaxing.">
            <a:hlinkClick r:id="rId3"/>
          </p:cNvPr>
          <p:cNvPicPr preferRelativeResize="0"/>
          <p:nvPr/>
        </p:nvPicPr>
        <p:blipFill>
          <a:blip r:embed="rId4">
            <a:alphaModFix/>
          </a:blip>
          <a:stretch>
            <a:fillRect/>
          </a:stretch>
        </p:blipFill>
        <p:spPr>
          <a:xfrm>
            <a:off x="5327675" y="2050500"/>
            <a:ext cx="3090475" cy="2317850"/>
          </a:xfrm>
          <a:prstGeom prst="rect">
            <a:avLst/>
          </a:prstGeom>
          <a:noFill/>
          <a:ln>
            <a:noFill/>
          </a:ln>
        </p:spPr>
      </p:pic>
      <p:pic>
        <p:nvPicPr>
          <p:cNvPr descr="Japan - 11 March 2011 - Tsunami Wave height of 40 meters &#10;World Worst Disaster.&#10;&#10;Buildings Swaying 9.1 Earthquake -  Scary Footage Japan" id="95" name="Google Shape;95;p14" title="Buildings Swaying 9.1 Earthquake -  Scary Footage [Historical Speeches TV]">
            <a:hlinkClick r:id="rId5"/>
          </p:cNvPr>
          <p:cNvPicPr preferRelativeResize="0"/>
          <p:nvPr/>
        </p:nvPicPr>
        <p:blipFill>
          <a:blip r:embed="rId6">
            <a:alphaModFix/>
          </a:blip>
          <a:stretch>
            <a:fillRect/>
          </a:stretch>
        </p:blipFill>
        <p:spPr>
          <a:xfrm>
            <a:off x="729450" y="2049819"/>
            <a:ext cx="3090475" cy="231785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par>
                                <p:cTn fill="hold" nodeType="with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101" name="Google Shape;101;p1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2" name="Google Shape;102;p15"/>
          <p:cNvPicPr preferRelativeResize="0"/>
          <p:nvPr/>
        </p:nvPicPr>
        <p:blipFill>
          <a:blip r:embed="rId3">
            <a:alphaModFix/>
          </a:blip>
          <a:stretch>
            <a:fillRect/>
          </a:stretch>
        </p:blipFill>
        <p:spPr>
          <a:xfrm>
            <a:off x="621475" y="1944699"/>
            <a:ext cx="7976448" cy="2395274"/>
          </a:xfrm>
          <a:prstGeom prst="rect">
            <a:avLst/>
          </a:prstGeom>
          <a:noFill/>
          <a:ln>
            <a:noFill/>
          </a:ln>
        </p:spPr>
      </p:pic>
      <p:sp>
        <p:nvSpPr>
          <p:cNvPr id="103" name="Google Shape;103;p15"/>
          <p:cNvSpPr txBox="1"/>
          <p:nvPr/>
        </p:nvSpPr>
        <p:spPr>
          <a:xfrm>
            <a:off x="2166975" y="4743300"/>
            <a:ext cx="45549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Lato"/>
                <a:ea typeface="Lato"/>
                <a:cs typeface="Lato"/>
                <a:sym typeface="Lato"/>
              </a:rPr>
              <a:t>Reference : http://www.interactivedynamicvideo.com/ISMB_Davis_2015.pdf</a:t>
            </a:r>
            <a:endParaRPr sz="60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Related topics</a:t>
            </a:r>
            <a:endParaRPr/>
          </a:p>
        </p:txBody>
      </p:sp>
      <p:sp>
        <p:nvSpPr>
          <p:cNvPr id="109" name="Google Shape;109;p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sz="1200">
                <a:solidFill>
                  <a:srgbClr val="000000"/>
                </a:solidFill>
                <a:latin typeface="Arial"/>
                <a:ea typeface="Arial"/>
                <a:cs typeface="Arial"/>
                <a:sym typeface="Arial"/>
              </a:rPr>
              <a:t>Theory of Vibrations</a:t>
            </a:r>
            <a:endParaRPr sz="1200">
              <a:solidFill>
                <a:srgbClr val="000000"/>
              </a:solidFill>
              <a:latin typeface="Arial"/>
              <a:ea typeface="Arial"/>
              <a:cs typeface="Arial"/>
              <a:sym typeface="Arial"/>
            </a:endParaRPr>
          </a:p>
          <a:p>
            <a:pPr indent="-304800" lvl="0" marL="457200" rtl="0" algn="l">
              <a:spcBef>
                <a:spcPts val="0"/>
              </a:spcBef>
              <a:spcAft>
                <a:spcPts val="0"/>
              </a:spcAft>
              <a:buSzPts val="1200"/>
              <a:buChar char="-"/>
            </a:pPr>
            <a:r>
              <a:rPr lang="en" sz="1200">
                <a:solidFill>
                  <a:srgbClr val="000000"/>
                </a:solidFill>
                <a:latin typeface="Arial"/>
                <a:ea typeface="Arial"/>
                <a:cs typeface="Arial"/>
                <a:sym typeface="Arial"/>
              </a:rPr>
              <a:t>Physically-based Animation</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Observing Vibration Modes and Motion Magnification</a:t>
            </a:r>
            <a:endParaRPr sz="1200">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Theory on Modal Analysis</a:t>
            </a:r>
            <a:endParaRPr/>
          </a:p>
        </p:txBody>
      </p:sp>
      <p:sp>
        <p:nvSpPr>
          <p:cNvPr id="115" name="Google Shape;115;p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6" name="Google Shape;116;p17"/>
          <p:cNvPicPr preferRelativeResize="0"/>
          <p:nvPr/>
        </p:nvPicPr>
        <p:blipFill>
          <a:blip r:embed="rId3">
            <a:alphaModFix/>
          </a:blip>
          <a:stretch>
            <a:fillRect/>
          </a:stretch>
        </p:blipFill>
        <p:spPr>
          <a:xfrm>
            <a:off x="729450" y="2078900"/>
            <a:ext cx="2717825" cy="489200"/>
          </a:xfrm>
          <a:prstGeom prst="rect">
            <a:avLst/>
          </a:prstGeom>
          <a:noFill/>
          <a:ln>
            <a:noFill/>
          </a:ln>
        </p:spPr>
      </p:pic>
      <p:pic>
        <p:nvPicPr>
          <p:cNvPr id="117" name="Google Shape;117;p17"/>
          <p:cNvPicPr preferRelativeResize="0"/>
          <p:nvPr/>
        </p:nvPicPr>
        <p:blipFill>
          <a:blip r:embed="rId4">
            <a:alphaModFix/>
          </a:blip>
          <a:stretch>
            <a:fillRect/>
          </a:stretch>
        </p:blipFill>
        <p:spPr>
          <a:xfrm>
            <a:off x="729450" y="4033575"/>
            <a:ext cx="3178749" cy="965325"/>
          </a:xfrm>
          <a:prstGeom prst="rect">
            <a:avLst/>
          </a:prstGeom>
          <a:noFill/>
          <a:ln>
            <a:noFill/>
          </a:ln>
        </p:spPr>
      </p:pic>
      <p:sp>
        <p:nvSpPr>
          <p:cNvPr id="118" name="Google Shape;118;p17"/>
          <p:cNvSpPr txBox="1"/>
          <p:nvPr/>
        </p:nvSpPr>
        <p:spPr>
          <a:xfrm>
            <a:off x="4276700" y="2078875"/>
            <a:ext cx="42741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50"/>
              <a:t>The matrices M, C, and K represent mass, damping, and stiffness relationships between an object’s degrees of freedom, and f is the force it relates them to. </a:t>
            </a:r>
            <a:endParaRPr sz="1250"/>
          </a:p>
          <a:p>
            <a:pPr indent="0" lvl="0" marL="0" rtl="0" algn="l">
              <a:spcBef>
                <a:spcPts val="0"/>
              </a:spcBef>
              <a:spcAft>
                <a:spcPts val="0"/>
              </a:spcAft>
              <a:buNone/>
            </a:pPr>
            <a:r>
              <a:rPr lang="en" sz="1250"/>
              <a:t>u(t) -&gt; position, u’(t) -&gt; speed, u’’(t) -&gt; acceleration</a:t>
            </a:r>
            <a:endParaRPr sz="1800">
              <a:latin typeface="Lato"/>
              <a:ea typeface="Lato"/>
              <a:cs typeface="Lato"/>
              <a:sym typeface="Lato"/>
            </a:endParaRPr>
          </a:p>
        </p:txBody>
      </p:sp>
      <p:pic>
        <p:nvPicPr>
          <p:cNvPr id="119" name="Google Shape;119;p17"/>
          <p:cNvPicPr preferRelativeResize="0"/>
          <p:nvPr/>
        </p:nvPicPr>
        <p:blipFill rotWithShape="1">
          <a:blip r:embed="rId5">
            <a:alphaModFix/>
          </a:blip>
          <a:srcRect b="15289" l="0" r="0" t="11380"/>
          <a:stretch/>
        </p:blipFill>
        <p:spPr>
          <a:xfrm>
            <a:off x="729450" y="3140363"/>
            <a:ext cx="2005961" cy="320925"/>
          </a:xfrm>
          <a:prstGeom prst="rect">
            <a:avLst/>
          </a:prstGeom>
          <a:noFill/>
          <a:ln>
            <a:noFill/>
          </a:ln>
        </p:spPr>
      </p:pic>
      <p:sp>
        <p:nvSpPr>
          <p:cNvPr id="120" name="Google Shape;120;p17"/>
          <p:cNvSpPr txBox="1"/>
          <p:nvPr/>
        </p:nvSpPr>
        <p:spPr>
          <a:xfrm>
            <a:off x="237150" y="2158800"/>
            <a:ext cx="42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1)</a:t>
            </a:r>
            <a:endParaRPr>
              <a:latin typeface="Lato"/>
              <a:ea typeface="Lato"/>
              <a:cs typeface="Lato"/>
              <a:sym typeface="Lato"/>
            </a:endParaRPr>
          </a:p>
        </p:txBody>
      </p:sp>
      <p:sp>
        <p:nvSpPr>
          <p:cNvPr id="121" name="Google Shape;121;p17"/>
          <p:cNvSpPr txBox="1"/>
          <p:nvPr/>
        </p:nvSpPr>
        <p:spPr>
          <a:xfrm>
            <a:off x="304350" y="4280625"/>
            <a:ext cx="42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3</a:t>
            </a:r>
            <a:r>
              <a:rPr lang="en">
                <a:latin typeface="Lato"/>
                <a:ea typeface="Lato"/>
                <a:cs typeface="Lato"/>
                <a:sym typeface="Lato"/>
              </a:rPr>
              <a:t>)</a:t>
            </a:r>
            <a:endParaRPr>
              <a:latin typeface="Lato"/>
              <a:ea typeface="Lato"/>
              <a:cs typeface="Lato"/>
              <a:sym typeface="Lato"/>
            </a:endParaRPr>
          </a:p>
        </p:txBody>
      </p:sp>
      <p:sp>
        <p:nvSpPr>
          <p:cNvPr id="122" name="Google Shape;122;p17"/>
          <p:cNvSpPr txBox="1"/>
          <p:nvPr/>
        </p:nvSpPr>
        <p:spPr>
          <a:xfrm>
            <a:off x="304350" y="3100738"/>
            <a:ext cx="42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2</a:t>
            </a:r>
            <a:r>
              <a:rPr lang="en">
                <a:latin typeface="Lato"/>
                <a:ea typeface="Lato"/>
                <a:cs typeface="Lato"/>
                <a:sym typeface="Lato"/>
              </a:rPr>
              <a:t>)</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Through our Algorithm by Example</a:t>
            </a:r>
            <a:endParaRPr/>
          </a:p>
        </p:txBody>
      </p:sp>
      <p:sp>
        <p:nvSpPr>
          <p:cNvPr id="128" name="Google Shape;128;p18"/>
          <p:cNvSpPr txBox="1"/>
          <p:nvPr>
            <p:ph idx="1" type="body"/>
          </p:nvPr>
        </p:nvSpPr>
        <p:spPr>
          <a:xfrm>
            <a:off x="5591350" y="2078875"/>
            <a:ext cx="2826900" cy="2261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Tower 0 -&gt; Moves very little</a:t>
            </a:r>
            <a:endParaRPr/>
          </a:p>
          <a:p>
            <a:pPr indent="0" lvl="0" marL="0" rtl="0" algn="l">
              <a:spcBef>
                <a:spcPts val="1200"/>
              </a:spcBef>
              <a:spcAft>
                <a:spcPts val="0"/>
              </a:spcAft>
              <a:buNone/>
            </a:pPr>
            <a:r>
              <a:rPr lang="en"/>
              <a:t>Tower 1 -&gt; Moves more</a:t>
            </a:r>
            <a:endParaRPr/>
          </a:p>
          <a:p>
            <a:pPr indent="0" lvl="0" marL="0" rtl="0" algn="l">
              <a:spcBef>
                <a:spcPts val="1200"/>
              </a:spcBef>
              <a:spcAft>
                <a:spcPts val="0"/>
              </a:spcAft>
              <a:buNone/>
            </a:pPr>
            <a:r>
              <a:rPr lang="en"/>
              <a:t>Tower 2 -&gt; Moves a lot</a:t>
            </a:r>
            <a:endParaRPr/>
          </a:p>
          <a:p>
            <a:pPr indent="0" lvl="0" marL="0" rtl="0" algn="l">
              <a:spcBef>
                <a:spcPts val="1200"/>
              </a:spcBef>
              <a:spcAft>
                <a:spcPts val="1200"/>
              </a:spcAft>
              <a:buNone/>
            </a:pPr>
            <a:r>
              <a:rPr lang="en"/>
              <a:t>Example picked because it demonstrates the effectiveness and correctness of our extraction, and we know what to anticipate in our simulations.</a:t>
            </a:r>
            <a:endParaRPr/>
          </a:p>
        </p:txBody>
      </p:sp>
      <p:pic>
        <p:nvPicPr>
          <p:cNvPr id="129" name="Google Shape;129;p18" title="resonance-test.mp4">
            <a:hlinkClick r:id="rId3"/>
          </p:cNvPr>
          <p:cNvPicPr preferRelativeResize="0"/>
          <p:nvPr/>
        </p:nvPicPr>
        <p:blipFill>
          <a:blip r:embed="rId4">
            <a:alphaModFix/>
          </a:blip>
          <a:stretch>
            <a:fillRect/>
          </a:stretch>
        </p:blipFill>
        <p:spPr>
          <a:xfrm>
            <a:off x="784350" y="1983675"/>
            <a:ext cx="3524501" cy="26433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Algorithm</a:t>
            </a:r>
            <a:endParaRPr/>
          </a:p>
        </p:txBody>
      </p:sp>
      <p:sp>
        <p:nvSpPr>
          <p:cNvPr id="135" name="Google Shape;135;p1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arenR"/>
            </a:pPr>
            <a:r>
              <a:rPr lang="en"/>
              <a:t>Extracting Candidate Modes and Mode Selection</a:t>
            </a:r>
            <a:endParaRPr/>
          </a:p>
        </p:txBody>
      </p:sp>
      <p:pic>
        <p:nvPicPr>
          <p:cNvPr id="136" name="Google Shape;136;p19"/>
          <p:cNvPicPr preferRelativeResize="0"/>
          <p:nvPr/>
        </p:nvPicPr>
        <p:blipFill>
          <a:blip r:embed="rId3">
            <a:alphaModFix/>
          </a:blip>
          <a:stretch>
            <a:fillRect/>
          </a:stretch>
        </p:blipFill>
        <p:spPr>
          <a:xfrm>
            <a:off x="5499950" y="408850"/>
            <a:ext cx="3251175" cy="4665126"/>
          </a:xfrm>
          <a:prstGeom prst="rect">
            <a:avLst/>
          </a:prstGeom>
          <a:noFill/>
          <a:ln>
            <a:noFill/>
          </a:ln>
        </p:spPr>
      </p:pic>
      <p:pic>
        <p:nvPicPr>
          <p:cNvPr id="137" name="Google Shape;137;p19"/>
          <p:cNvPicPr preferRelativeResize="0"/>
          <p:nvPr/>
        </p:nvPicPr>
        <p:blipFill>
          <a:blip r:embed="rId4">
            <a:alphaModFix/>
          </a:blip>
          <a:stretch>
            <a:fillRect/>
          </a:stretch>
        </p:blipFill>
        <p:spPr>
          <a:xfrm>
            <a:off x="1612500" y="2870425"/>
            <a:ext cx="2394375" cy="1724450"/>
          </a:xfrm>
          <a:prstGeom prst="rect">
            <a:avLst/>
          </a:prstGeom>
          <a:noFill/>
          <a:ln>
            <a:noFill/>
          </a:ln>
        </p:spPr>
      </p:pic>
      <p:sp>
        <p:nvSpPr>
          <p:cNvPr id="138" name="Google Shape;138;p19"/>
          <p:cNvSpPr txBox="1"/>
          <p:nvPr/>
        </p:nvSpPr>
        <p:spPr>
          <a:xfrm>
            <a:off x="4572000" y="4526925"/>
            <a:ext cx="82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Lato"/>
                <a:ea typeface="Lato"/>
                <a:cs typeface="Lato"/>
                <a:sym typeface="Lato"/>
              </a:rPr>
              <a:t>Blue -&gt; negative</a:t>
            </a:r>
            <a:endParaRPr sz="700">
              <a:latin typeface="Lato"/>
              <a:ea typeface="Lato"/>
              <a:cs typeface="Lato"/>
              <a:sym typeface="Lato"/>
            </a:endParaRPr>
          </a:p>
          <a:p>
            <a:pPr indent="0" lvl="0" marL="0" rtl="0" algn="l">
              <a:spcBef>
                <a:spcPts val="0"/>
              </a:spcBef>
              <a:spcAft>
                <a:spcPts val="0"/>
              </a:spcAft>
              <a:buNone/>
            </a:pPr>
            <a:r>
              <a:rPr lang="en" sz="700">
                <a:latin typeface="Lato"/>
                <a:ea typeface="Lato"/>
                <a:cs typeface="Lato"/>
                <a:sym typeface="Lato"/>
              </a:rPr>
              <a:t>Red -&gt; Positive</a:t>
            </a:r>
            <a:endParaRPr sz="700">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Algorithm</a:t>
            </a:r>
            <a:endParaRPr/>
          </a:p>
        </p:txBody>
      </p:sp>
      <p:sp>
        <p:nvSpPr>
          <p:cNvPr id="144" name="Google Shape;144;p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2) Simulate, and update position of each pixel</a:t>
            </a:r>
            <a:endParaRPr/>
          </a:p>
        </p:txBody>
      </p:sp>
      <p:pic>
        <p:nvPicPr>
          <p:cNvPr id="145" name="Google Shape;145;p20"/>
          <p:cNvPicPr preferRelativeResize="0"/>
          <p:nvPr/>
        </p:nvPicPr>
        <p:blipFill rotWithShape="1">
          <a:blip r:embed="rId3">
            <a:alphaModFix/>
          </a:blip>
          <a:srcRect b="8220" l="30" r="-29" t="-8220"/>
          <a:stretch/>
        </p:blipFill>
        <p:spPr>
          <a:xfrm>
            <a:off x="1182900" y="2450200"/>
            <a:ext cx="6781800" cy="895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Algorithm</a:t>
            </a:r>
            <a:endParaRPr/>
          </a:p>
        </p:txBody>
      </p:sp>
      <p:sp>
        <p:nvSpPr>
          <p:cNvPr id="151" name="Google Shape;151;p2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3</a:t>
            </a:r>
            <a:r>
              <a:rPr lang="en"/>
              <a:t>) Render :  Project Modal Displacements into pixel-level displacements </a:t>
            </a:r>
            <a:endParaRPr/>
          </a:p>
        </p:txBody>
      </p:sp>
      <p:pic>
        <p:nvPicPr>
          <p:cNvPr id="152" name="Google Shape;152;p21"/>
          <p:cNvPicPr preferRelativeResize="0"/>
          <p:nvPr/>
        </p:nvPicPr>
        <p:blipFill>
          <a:blip r:embed="rId3">
            <a:alphaModFix/>
          </a:blip>
          <a:stretch>
            <a:fillRect/>
          </a:stretch>
        </p:blipFill>
        <p:spPr>
          <a:xfrm>
            <a:off x="500950" y="3278625"/>
            <a:ext cx="2573725" cy="1930300"/>
          </a:xfrm>
          <a:prstGeom prst="rect">
            <a:avLst/>
          </a:prstGeom>
          <a:noFill/>
          <a:ln>
            <a:noFill/>
          </a:ln>
        </p:spPr>
      </p:pic>
      <p:pic>
        <p:nvPicPr>
          <p:cNvPr id="153" name="Google Shape;153;p21"/>
          <p:cNvPicPr preferRelativeResize="0"/>
          <p:nvPr/>
        </p:nvPicPr>
        <p:blipFill>
          <a:blip r:embed="rId4">
            <a:alphaModFix/>
          </a:blip>
          <a:stretch>
            <a:fillRect/>
          </a:stretch>
        </p:blipFill>
        <p:spPr>
          <a:xfrm>
            <a:off x="3011428" y="2571750"/>
            <a:ext cx="1648421" cy="535200"/>
          </a:xfrm>
          <a:prstGeom prst="rect">
            <a:avLst/>
          </a:prstGeom>
          <a:noFill/>
          <a:ln>
            <a:noFill/>
          </a:ln>
        </p:spPr>
      </p:pic>
      <p:cxnSp>
        <p:nvCxnSpPr>
          <p:cNvPr id="154" name="Google Shape;154;p21"/>
          <p:cNvCxnSpPr>
            <a:endCxn id="153" idx="0"/>
          </p:cNvCxnSpPr>
          <p:nvPr/>
        </p:nvCxnSpPr>
        <p:spPr>
          <a:xfrm flipH="1">
            <a:off x="3835639" y="2363250"/>
            <a:ext cx="97500" cy="208500"/>
          </a:xfrm>
          <a:prstGeom prst="straightConnector1">
            <a:avLst/>
          </a:prstGeom>
          <a:noFill/>
          <a:ln cap="flat" cmpd="sng" w="9525">
            <a:solidFill>
              <a:schemeClr val="dk2"/>
            </a:solidFill>
            <a:prstDash val="solid"/>
            <a:round/>
            <a:headEnd len="med" w="med" type="none"/>
            <a:tailEnd len="med" w="med" type="triangle"/>
          </a:ln>
        </p:spPr>
      </p:cxnSp>
      <p:cxnSp>
        <p:nvCxnSpPr>
          <p:cNvPr id="155" name="Google Shape;155;p21"/>
          <p:cNvCxnSpPr>
            <a:stCxn id="153" idx="2"/>
            <a:endCxn id="152" idx="0"/>
          </p:cNvCxnSpPr>
          <p:nvPr/>
        </p:nvCxnSpPr>
        <p:spPr>
          <a:xfrm flipH="1">
            <a:off x="1787839" y="3106950"/>
            <a:ext cx="2047800" cy="171600"/>
          </a:xfrm>
          <a:prstGeom prst="straightConnector1">
            <a:avLst/>
          </a:prstGeom>
          <a:noFill/>
          <a:ln cap="flat" cmpd="sng" w="9525">
            <a:solidFill>
              <a:schemeClr val="dk2"/>
            </a:solidFill>
            <a:prstDash val="solid"/>
            <a:round/>
            <a:headEnd len="med" w="med" type="none"/>
            <a:tailEnd len="med" w="med" type="triangle"/>
          </a:ln>
        </p:spPr>
      </p:cxnSp>
      <p:sp>
        <p:nvSpPr>
          <p:cNvPr id="156" name="Google Shape;156;p21"/>
          <p:cNvSpPr txBox="1"/>
          <p:nvPr/>
        </p:nvSpPr>
        <p:spPr>
          <a:xfrm>
            <a:off x="4791875" y="3172800"/>
            <a:ext cx="1611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Lato"/>
                <a:ea typeface="Lato"/>
                <a:cs typeface="Lato"/>
                <a:sym typeface="Lato"/>
              </a:rPr>
              <a:t>Smoothening</a:t>
            </a:r>
            <a:endParaRPr sz="1100">
              <a:latin typeface="Lato"/>
              <a:ea typeface="Lato"/>
              <a:cs typeface="Lato"/>
              <a:sym typeface="Lato"/>
            </a:endParaRPr>
          </a:p>
        </p:txBody>
      </p:sp>
      <p:cxnSp>
        <p:nvCxnSpPr>
          <p:cNvPr id="157" name="Google Shape;157;p21"/>
          <p:cNvCxnSpPr>
            <a:stCxn id="153" idx="2"/>
            <a:endCxn id="156" idx="1"/>
          </p:cNvCxnSpPr>
          <p:nvPr/>
        </p:nvCxnSpPr>
        <p:spPr>
          <a:xfrm>
            <a:off x="3835639" y="3106950"/>
            <a:ext cx="956100" cy="243000"/>
          </a:xfrm>
          <a:prstGeom prst="straightConnector1">
            <a:avLst/>
          </a:prstGeom>
          <a:noFill/>
          <a:ln cap="flat" cmpd="sng" w="9525">
            <a:solidFill>
              <a:schemeClr val="dk2"/>
            </a:solidFill>
            <a:prstDash val="solid"/>
            <a:round/>
            <a:headEnd len="med" w="med" type="none"/>
            <a:tailEnd len="med" w="med" type="triangle"/>
          </a:ln>
        </p:spPr>
      </p:cxnSp>
      <p:pic>
        <p:nvPicPr>
          <p:cNvPr id="158" name="Google Shape;158;p21"/>
          <p:cNvPicPr preferRelativeResize="0"/>
          <p:nvPr/>
        </p:nvPicPr>
        <p:blipFill>
          <a:blip r:embed="rId5">
            <a:alphaModFix/>
          </a:blip>
          <a:stretch>
            <a:fillRect/>
          </a:stretch>
        </p:blipFill>
        <p:spPr>
          <a:xfrm>
            <a:off x="6545150" y="3278550"/>
            <a:ext cx="2365950" cy="1774475"/>
          </a:xfrm>
          <a:prstGeom prst="rect">
            <a:avLst/>
          </a:prstGeom>
          <a:noFill/>
          <a:ln>
            <a:noFill/>
          </a:ln>
        </p:spPr>
      </p:pic>
      <p:cxnSp>
        <p:nvCxnSpPr>
          <p:cNvPr id="159" name="Google Shape;159;p21"/>
          <p:cNvCxnSpPr>
            <a:stCxn id="156" idx="2"/>
            <a:endCxn id="158" idx="1"/>
          </p:cNvCxnSpPr>
          <p:nvPr/>
        </p:nvCxnSpPr>
        <p:spPr>
          <a:xfrm>
            <a:off x="5597375" y="3526800"/>
            <a:ext cx="947700" cy="639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